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0" r:id="rId3"/>
    <p:sldId id="267" r:id="rId4"/>
    <p:sldId id="268" r:id="rId5"/>
    <p:sldId id="269" r:id="rId6"/>
    <p:sldId id="260" r:id="rId7"/>
    <p:sldId id="261" r:id="rId8"/>
    <p:sldId id="263" r:id="rId9"/>
    <p:sldId id="265" r:id="rId10"/>
    <p:sldId id="266" r:id="rId11"/>
    <p:sldId id="273" r:id="rId12"/>
    <p:sldId id="274" r:id="rId13"/>
    <p:sldId id="271" r:id="rId14"/>
    <p:sldId id="272" r:id="rId1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150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rostokąt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Prostokąt zaokrąglony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rostokąt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rostokąt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Prostokąt zaokrąglony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Prostokąt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Prostokąt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Prostokąt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rostokąt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Prostokąt zaokrąglony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Prostokąt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rostokąt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Prostokąt zaokrąglony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D4ECB9B-9A6B-4740-8774-985531B70DBE}" type="datetimeFigureOut">
              <a:rPr lang="pl-PL" smtClean="0"/>
              <a:t>09.11.2022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33B57C2A-25D5-4423-A382-8AB2BF29177D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11560" y="3212976"/>
            <a:ext cx="8064896" cy="3384376"/>
          </a:xfrm>
        </p:spPr>
        <p:txBody>
          <a:bodyPr>
            <a:normAutofit fontScale="92500" lnSpcReduction="10000"/>
          </a:bodyPr>
          <a:lstStyle/>
          <a:p>
            <a:r>
              <a:rPr lang="pl-PL" b="1" dirty="0" smtClean="0">
                <a:solidFill>
                  <a:schemeClr val="tx1"/>
                </a:solidFill>
              </a:rPr>
              <a:t>Prof. dr hab. med. Andrzej Górski</a:t>
            </a:r>
          </a:p>
          <a:p>
            <a:r>
              <a:rPr lang="pl-PL" b="1" dirty="0" smtClean="0">
                <a:solidFill>
                  <a:schemeClr val="tx1"/>
                </a:solidFill>
              </a:rPr>
              <a:t>(</a:t>
            </a:r>
            <a:r>
              <a:rPr lang="pl-PL" b="1" dirty="0" smtClean="0">
                <a:solidFill>
                  <a:schemeClr val="tx1"/>
                </a:solidFill>
                <a:effectLst/>
              </a:rPr>
              <a:t>Komisja ds. Etyki w Nauce</a:t>
            </a:r>
            <a:r>
              <a:rPr lang="pl-PL" b="1" dirty="0" smtClean="0">
                <a:solidFill>
                  <a:schemeClr val="tx1"/>
                </a:solidFill>
              </a:rPr>
              <a:t>)</a:t>
            </a:r>
          </a:p>
          <a:p>
            <a:endParaRPr lang="pl-PL" b="1" dirty="0" smtClean="0">
              <a:solidFill>
                <a:schemeClr val="tx1"/>
              </a:solidFill>
              <a:effectLst/>
            </a:endParaRPr>
          </a:p>
          <a:p>
            <a:r>
              <a:rPr lang="pl-PL" b="1" dirty="0" smtClean="0">
                <a:solidFill>
                  <a:schemeClr val="tx1"/>
                </a:solidFill>
                <a:effectLst/>
              </a:rPr>
              <a:t>Wrocławskie Towarzystwo Naukowe</a:t>
            </a:r>
          </a:p>
          <a:p>
            <a:r>
              <a:rPr lang="pl-PL" b="1" dirty="0" smtClean="0">
                <a:solidFill>
                  <a:schemeClr val="tx1"/>
                </a:solidFill>
                <a:effectLst/>
              </a:rPr>
              <a:t>II Konferencja Naukowa </a:t>
            </a:r>
          </a:p>
          <a:p>
            <a:r>
              <a:rPr lang="pl-PL" b="1" dirty="0" smtClean="0">
                <a:solidFill>
                  <a:schemeClr val="tx1"/>
                </a:solidFill>
                <a:effectLst/>
              </a:rPr>
              <a:t> ETOS LUDZI NAUKI</a:t>
            </a:r>
          </a:p>
          <a:p>
            <a:endParaRPr lang="pl-PL" b="1" dirty="0" smtClean="0">
              <a:solidFill>
                <a:schemeClr val="tx1"/>
              </a:solidFill>
            </a:endParaRPr>
          </a:p>
          <a:p>
            <a:r>
              <a:rPr lang="pl-PL" b="1" dirty="0" smtClean="0">
                <a:solidFill>
                  <a:schemeClr val="tx1"/>
                </a:solidFill>
                <a:effectLst/>
              </a:rPr>
              <a:t>16.11.2022 Wrocław</a:t>
            </a:r>
          </a:p>
          <a:p>
            <a:endParaRPr lang="pl-PL" dirty="0"/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764704"/>
            <a:ext cx="7772400" cy="1470025"/>
          </a:xfrm>
        </p:spPr>
        <p:txBody>
          <a:bodyPr/>
          <a:lstStyle/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09875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89519" y="99504"/>
            <a:ext cx="8856984" cy="63709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Wspólne stanowisko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Rady Głównej Nauki i Szkolnictwa Wyższego oraz Komisji do Spraw Etyki w Nauce 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21 października 2019 r.</a:t>
            </a:r>
          </a:p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debaty publicznej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Rada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Główna Nauki i Szkolnictwa Wyższego oraz Komisja do Spraw Etyki w Nauce przy Polskiej Akademii Nauk z zaniepokojeniem odnotowują narastającą brutalizację języka debaty publicznej.</a:t>
            </a:r>
          </a:p>
          <a:p>
            <a:pPr algn="just"/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Takie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zachowania są sprzeczne z ideą uniwersytetu jako instytucji, która od stuleci jest miejscem kształtującym wzorzec wyważonej </a:t>
            </a:r>
            <a:endParaRPr lang="pl-PL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racjonalnej debaty. </a:t>
            </a:r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Ważną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składową etosu nauczyciela akademickiego jest trwanie na straży tej światłej tradycji. Można zaobserwować zachowania, które pozostają z tym etosem w zasadniczej sprzeczności. </a:t>
            </a:r>
          </a:p>
        </p:txBody>
      </p:sp>
    </p:spTree>
    <p:extLst>
      <p:ext uri="{BB962C8B-B14F-4D97-AF65-F5344CB8AC3E}">
        <p14:creationId xmlns:p14="http://schemas.microsoft.com/office/powerpoint/2010/main" val="67895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504" y="116632"/>
            <a:ext cx="885698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Oświadczenie Komisji ds. Etyki w Nauce z dnia 11 maja 2020 r.</a:t>
            </a:r>
            <a:endParaRPr lang="pl-PL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Ze względu na pandemię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wirusa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SARS-COV-2,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r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ealizacja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badań naukowych stała się utrudniona, zaś 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badania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nad lekami nie dotyczącymi COVID-19 są zagrożone, bowiem większość potencjału naukowego jest obecnie skierowana na badania nad diagnostyką, leczeniem i zapobieganiem COVID-19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Medycyna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nie dysponuje lekiem, którego skuteczność zostałaby potwierdzona w leczeniu COVID-19 zgodnie z wynikami badań klinicznych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Tymczasem nawet prominentni politycy informują o rzekomej skuteczności w leczeniu COVID-19 preparatów stosowanych dotychczas w innych schorzeniach, co budzi oczekiwania w społeczeństwie i powoduje presję na finansowanie badań nie zawsze dostatecznie uzasadnionych. Skutkuje to również wzrostem cen tych leków oraz ich utrudnionym dostępem dla innych chorych, u których ich stosowanie jest warunkiem skutecznego leczenia.</a:t>
            </a:r>
          </a:p>
          <a:p>
            <a:pPr algn="just"/>
            <a:endParaRPr lang="pl-PL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Obecna </a:t>
            </a:r>
            <a:r>
              <a:rPr lang="pl-PL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sytuacja stwarza także zagrożenie dla postępu nauki w pozostałych dziedzinach medycyny, dlatego też preferowane obecnie badania nad SARS-CoV-2 i COVID-19 powinny podlegać ogólnie przyjętym normom merytorycznym i etycznym, jakie obowiązują w działalności naukowej – i o których jest mowa m.in. w Kodeksie Etyki Pracownika Naukowego.</a:t>
            </a:r>
            <a:r>
              <a:rPr lang="pl-PL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6261851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7504" y="116632"/>
            <a:ext cx="8856984" cy="652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Wystąpienie </a:t>
            </a:r>
            <a:r>
              <a:rPr lang="pl-PL" sz="19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KEwN</a:t>
            </a:r>
            <a:r>
              <a:rPr lang="pl-PL" sz="19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 dnia 15 kwietnia 2019 r. do Jarosława Gowina, Wiceprezesa Rady Ministrów RP, ówczesnego Ministra Nauki i Szkolnictwa Wyższego w sprawie statusu  profesora </a:t>
            </a:r>
            <a:r>
              <a:rPr lang="pl-PL" sz="1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emerytowanego.</a:t>
            </a:r>
            <a:endParaRPr lang="pl-PL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Komisja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spraw Etyki w Nauce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podziela stanowisko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KRASP, która uważa, że ewentualne limity wiekowe należy ograniczyć wyłącznie do wewnętrznych kandydatów do Rady Uczelni — „</a:t>
            </a:r>
            <a:r>
              <a:rPr lang="pl-PL" sz="19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ważniejsze powinny być osiągnięcia, doświadczenie zawodowe i brak konfliktów interesów, a nie wiek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”. Celowość ustanawiania takich limitów jest zresztą wątpliwa w świetle postanowień ustawy, które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dają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możliwość dalszej pracy emerytowanym nauczycielom akademickim. </a:t>
            </a:r>
            <a:endParaRPr lang="pl-PL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9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KEwN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już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2015 r. zwróciła uwagę, że wprowadzone przez ustawodawcę ograniczenie praw pracowników naukowych i akademickich ze względu na wiek jest niezgodne z art. 32 Konstytucji RP i wpływa niekorzystnie na poziom prac sekcji Centralnej Komisji do spraw Stopni i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Tytułów.</a:t>
            </a:r>
          </a:p>
          <a:p>
            <a:pPr algn="just"/>
            <a:endParaRPr lang="pl-PL" sz="19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30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czerwca 2016 r. Kierownictwo KRASP, PAN, </a:t>
            </a:r>
            <a:r>
              <a:rPr lang="pl-PL" sz="19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RGNiSzW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 Rady NCN przekazało na ręce Pana Premiera wystąpienie, w którym przypomniano, że liczba osób zatrudnionych w R&amp;D jako % wszystkich zatrudnionych plasuje nasz kraj na końcu 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EU. </a:t>
            </a:r>
            <a:r>
              <a:rPr lang="pl-PL" sz="19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Dane te również przemawiają przeciwko wprowadzaniu ograniczeń wiekowych w świecie akademickim — przynajmniej do czasu, kiedy nastąpi wzrost zainteresowania nauką i dydaktyką wśród młodszego pokolenia</a:t>
            </a:r>
            <a:r>
              <a:rPr lang="pl-PL" sz="19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1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92213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060848"/>
            <a:ext cx="8229600" cy="1719064"/>
          </a:xfrm>
        </p:spPr>
        <p:txBody>
          <a:bodyPr>
            <a:normAutofit/>
          </a:bodyPr>
          <a:lstStyle/>
          <a:p>
            <a:pPr algn="ctr"/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ystąpienia /wykłady członków Komisji 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ds. Etyki w Nauce</a:t>
            </a:r>
            <a:endParaRPr lang="pl-P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521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06693" y="0"/>
            <a:ext cx="9036496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pl-PL" b="1" dirty="0"/>
              <a:t>2 lutego 2022 r.</a:t>
            </a:r>
            <a:endParaRPr lang="pl-PL" dirty="0"/>
          </a:p>
          <a:p>
            <a:r>
              <a:rPr lang="pl-PL" dirty="0"/>
              <a:t>Wykład prof. Andrzeja Górskiego pt. „Cele i zadania Komisji ds. Etyki w Nauce”. </a:t>
            </a:r>
            <a:endParaRPr lang="pl-PL" dirty="0" smtClean="0"/>
          </a:p>
          <a:p>
            <a:r>
              <a:rPr lang="pl-PL" dirty="0" smtClean="0"/>
              <a:t>XVI Ogólnopolski </a:t>
            </a:r>
            <a:r>
              <a:rPr lang="pl-PL" dirty="0" err="1" smtClean="0"/>
              <a:t>Webinar</a:t>
            </a:r>
            <a:r>
              <a:rPr lang="pl-PL" dirty="0" smtClean="0"/>
              <a:t> organizowany </a:t>
            </a:r>
            <a:r>
              <a:rPr lang="pl-PL" dirty="0"/>
              <a:t>przez Fundację Science Watch Polska. </a:t>
            </a:r>
          </a:p>
          <a:p>
            <a:pPr lvl="0"/>
            <a:endParaRPr lang="pl-PL" b="1" dirty="0" smtClean="0"/>
          </a:p>
          <a:p>
            <a:pPr lvl="0"/>
            <a:r>
              <a:rPr lang="pl-PL" b="1" dirty="0" smtClean="0"/>
              <a:t>18 </a:t>
            </a:r>
            <a:r>
              <a:rPr lang="pl-PL" b="1" dirty="0"/>
              <a:t>grudnia 2021 r.</a:t>
            </a:r>
            <a:endParaRPr lang="pl-PL" dirty="0"/>
          </a:p>
          <a:p>
            <a:r>
              <a:rPr lang="pl-PL" dirty="0"/>
              <a:t>Prof. Andrzej Górski – Przewodniczący oraz prof. Jan Hertrich-Woleński i prof. Tadeusz Luty wygłosili wykłady na jubileuszowej Sesji Naukowej "Etos ludzi Nauki", która </a:t>
            </a:r>
            <a:r>
              <a:rPr lang="pl-PL" dirty="0" smtClean="0"/>
              <a:t>zwieńczyła </a:t>
            </a:r>
            <a:r>
              <a:rPr lang="pl-PL" dirty="0"/>
              <a:t>obchody 75-lecia Wrocławskiego Towarzystwa </a:t>
            </a:r>
            <a:r>
              <a:rPr lang="pl-PL" dirty="0" smtClean="0"/>
              <a:t>Naukowego.</a:t>
            </a:r>
            <a:r>
              <a:rPr lang="pl-PL" dirty="0"/>
              <a:t> (Konferencja zorganizowana z inicjatywy prof. Wojciecha Witkiewicza </a:t>
            </a:r>
            <a:r>
              <a:rPr lang="pl-PL" dirty="0" smtClean="0"/>
              <a:t>).</a:t>
            </a:r>
          </a:p>
          <a:p>
            <a:endParaRPr lang="pl-PL" b="1" dirty="0" smtClean="0"/>
          </a:p>
          <a:p>
            <a:r>
              <a:rPr lang="pl-PL" b="1" dirty="0" smtClean="0"/>
              <a:t>5 </a:t>
            </a:r>
            <a:r>
              <a:rPr lang="pl-PL" b="1" dirty="0"/>
              <a:t>października 2021 r.</a:t>
            </a:r>
            <a:endParaRPr lang="pl-PL" dirty="0"/>
          </a:p>
          <a:p>
            <a:r>
              <a:rPr lang="pl-PL" dirty="0"/>
              <a:t>Prof. Andrzej Górski wygłosił wykład na uroczystości inauguracji roku akademickiego 2021/2022 w Uniwersytecie Humanistyczno-Przyrodniczym im. Jana Długosza w Częstochowie. </a:t>
            </a:r>
            <a:r>
              <a:rPr lang="pl-PL" dirty="0" smtClean="0"/>
              <a:t>Tytuł: „Promowanie </a:t>
            </a:r>
            <a:r>
              <a:rPr lang="pl-PL" dirty="0"/>
              <a:t>zasad etyki w nauce i działania na rzecz zachowania ich wysokich standardów</a:t>
            </a:r>
            <a:r>
              <a:rPr lang="pl-PL" dirty="0" smtClean="0"/>
              <a:t>”.</a:t>
            </a:r>
            <a:endParaRPr lang="pl-PL" b="1" dirty="0" smtClean="0"/>
          </a:p>
          <a:p>
            <a:pPr lvl="0"/>
            <a:r>
              <a:rPr lang="pl-PL" b="1" dirty="0" smtClean="0"/>
              <a:t>maj </a:t>
            </a:r>
            <a:r>
              <a:rPr lang="pl-PL" b="1" dirty="0"/>
              <a:t>– grudzień 2019 r.</a:t>
            </a:r>
            <a:endParaRPr lang="pl-PL" dirty="0"/>
          </a:p>
          <a:p>
            <a:r>
              <a:rPr lang="pl-PL" dirty="0"/>
              <a:t>W celu propagowania w środowisku naukowym problematyki dotyczącej etyki w nauce prof. Andrzej Górski wystąpił z wykładem, pt. </a:t>
            </a:r>
            <a:r>
              <a:rPr lang="pl-PL" i="1" dirty="0"/>
              <a:t>Etyka w nauce w świetle ustawy Prawo o szkolnictwie wyższym i nauce</a:t>
            </a:r>
            <a:r>
              <a:rPr lang="pl-PL" dirty="0"/>
              <a:t>:</a:t>
            </a:r>
          </a:p>
          <a:p>
            <a:pPr lvl="0"/>
            <a:r>
              <a:rPr lang="pl-PL" dirty="0"/>
              <a:t>17 maja 2019 r. w Oddziale PAN we Wrocławiu;</a:t>
            </a:r>
          </a:p>
          <a:p>
            <a:pPr lvl="0"/>
            <a:r>
              <a:rPr lang="pl-PL" dirty="0"/>
              <a:t>13 czerwca 2019 r. podczas spotkania z Radą Dyrektorów Jednostek Naukowych PAN w Warszawie;</a:t>
            </a:r>
          </a:p>
          <a:p>
            <a:pPr lvl="0"/>
            <a:r>
              <a:rPr lang="pl-PL" dirty="0"/>
              <a:t>22 października 2019 r. w Oddziale PAN w Gdańsku;</a:t>
            </a:r>
          </a:p>
          <a:p>
            <a:pPr lvl="0"/>
            <a:r>
              <a:rPr lang="pl-PL" dirty="0"/>
              <a:t>14 listopada 2019 r. w Oddziale PAN w Łodzi;</a:t>
            </a:r>
          </a:p>
          <a:p>
            <a:pPr lvl="0"/>
            <a:r>
              <a:rPr lang="pl-PL" dirty="0"/>
              <a:t>20 listopada 2019 r. w Oddziale PAN w Poznaniu;</a:t>
            </a:r>
          </a:p>
          <a:p>
            <a:pPr lvl="0"/>
            <a:r>
              <a:rPr lang="pl-PL" dirty="0"/>
              <a:t>21 listopada 2019 r. na posiedzeniu Wydziału Nauk Medycznych PAN w Warszawie;</a:t>
            </a:r>
          </a:p>
          <a:p>
            <a:pPr lvl="0"/>
            <a:r>
              <a:rPr lang="pl-PL" dirty="0"/>
              <a:t>10 grudnia 2019 r. w Oddziale PAN w Krakowie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427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ytuł 5"/>
          <p:cNvSpPr>
            <a:spLocks noGrp="1"/>
          </p:cNvSpPr>
          <p:nvPr>
            <p:ph type="title"/>
          </p:nvPr>
        </p:nvSpPr>
        <p:spPr>
          <a:xfrm>
            <a:off x="1691680" y="64705"/>
            <a:ext cx="7344815" cy="1060039"/>
          </a:xfrm>
        </p:spPr>
        <p:txBody>
          <a:bodyPr>
            <a:normAutofit fontScale="90000"/>
          </a:bodyPr>
          <a:lstStyle/>
          <a:p>
            <a:r>
              <a:rPr lang="pl-PL" sz="4400" b="1" dirty="0" smtClean="0"/>
              <a:t/>
            </a:r>
            <a:br>
              <a:rPr lang="pl-PL" sz="4400" b="1" dirty="0" smtClean="0"/>
            </a:b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Komisja </a:t>
            </a: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Spraw </a:t>
            </a: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tyki </a:t>
            </a:r>
            <a:r>
              <a:rPr lang="pl-PL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Nauce </a:t>
            </a:r>
            <a:b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kadencja 2019-2022</a:t>
            </a:r>
            <a:endParaRPr lang="pl-PL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sz="quarter" idx="1"/>
          </p:nvPr>
        </p:nvSpPr>
        <p:spPr>
          <a:xfrm>
            <a:off x="179512" y="1340768"/>
            <a:ext cx="8784975" cy="5184576"/>
          </a:xfrm>
        </p:spPr>
        <p:txBody>
          <a:bodyPr>
            <a:noAutofit/>
          </a:bodyPr>
          <a:lstStyle/>
          <a:p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Przewodniczący Komisji do Spraw Etyki w Nauce: </a:t>
            </a:r>
          </a:p>
          <a:p>
            <a:pPr marL="0" indent="0">
              <a:buNone/>
            </a:pP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Prof</a:t>
            </a: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 hab. n. med. Andrzej </a:t>
            </a: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Górski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(uprzednio: Prof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A. Zoll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II. Zastępca Przewodniczącego Komisji do Spraw Etyki w Nauce:</a:t>
            </a:r>
          </a:p>
          <a:p>
            <a:pPr marL="0" indent="0">
              <a:buNone/>
            </a:pP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Prof</a:t>
            </a: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 hab. n. med. Janusz Limon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III. Członkowie: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Osman Achmatowicz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Wiesław </a:t>
            </a: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Banyś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Tomasz Borecki (Prof</a:t>
            </a: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 </a:t>
            </a: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hab. Andrzej </a:t>
            </a:r>
            <a:r>
              <a:rPr lang="pl-PL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Białynicki-Birula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†)</a:t>
            </a:r>
            <a:endParaRPr lang="pl-PL" sz="2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Prof</a:t>
            </a: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dr hab. Andrzej Grzywacz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Tadeusz Luty  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Piotr Węgleński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Prof. dr hab. Jan </a:t>
            </a: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Woleński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4550"/>
            <a:ext cx="1419423" cy="11717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1233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az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23728" y="188640"/>
            <a:ext cx="4896543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2117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964488" cy="1584176"/>
          </a:xfrm>
        </p:spPr>
        <p:txBody>
          <a:bodyPr>
            <a:normAutofit/>
          </a:bodyPr>
          <a:lstStyle/>
          <a:p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Zgromadzenie Ogólne Polskiej Akademii Nauk, na 141. sesji w dniu 25 czerwca 2020 r., uchwaliło 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8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Kodeks </a:t>
            </a:r>
            <a:r>
              <a:rPr lang="pl-PL" sz="2800" b="1" i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Etyki Pracownika Naukowego</a:t>
            </a:r>
            <a:r>
              <a:rPr lang="pl-PL" sz="2800" b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pl-PL" sz="2800" b="1" i="1" u="sng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(Wydanie III</a:t>
            </a:r>
            <a:r>
              <a:rPr lang="pl-PL" sz="2800" b="1" i="1" u="sng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pl-PL" sz="2800" b="1" dirty="0" smtClean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800" b="1" dirty="0"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>
          <a:xfrm>
            <a:off x="251520" y="1844824"/>
            <a:ext cx="8640960" cy="468052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pl-PL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przyjętej wersji Kodeksu wprowadzono ważny zapis - w pkt.  3.7. </a:t>
            </a:r>
            <a:r>
              <a:rPr lang="pl-PL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ppkt</a:t>
            </a: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6, dotyczący konfliktu interesów, </a:t>
            </a:r>
            <a:r>
              <a:rPr lang="pl-PL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stanowiący:</a:t>
            </a:r>
            <a:endParaRPr lang="pl-PL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pl-PL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pl-PL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Pracownicy naukowi powinni składać coroczne deklaracje dotyczące konfliktu interesów swemu pracodawcy, zaś w przypadku zaistnienia takiej sytuacji stosować się do otrzymanych wskazówek co do konieczności </a:t>
            </a:r>
            <a:r>
              <a:rPr lang="pl-PL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wprowadzenia </a:t>
            </a:r>
            <a:r>
              <a:rPr lang="pl-PL" sz="2800" dirty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niezbędnych zmian</a:t>
            </a:r>
            <a:r>
              <a:rPr lang="pl-PL" sz="2800" dirty="0" smtClean="0">
                <a:solidFill>
                  <a:schemeClr val="accent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800" dirty="0">
              <a:solidFill>
                <a:schemeClr val="accent2">
                  <a:lumMod val="60000"/>
                  <a:lumOff val="4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4335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2204864"/>
            <a:ext cx="8229600" cy="2074242"/>
          </a:xfrm>
        </p:spPr>
        <p:txBody>
          <a:bodyPr>
            <a:normAutofit/>
          </a:bodyPr>
          <a:lstStyle/>
          <a:p>
            <a:pPr algn="ctr"/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Wybrane stanowiska</a:t>
            </a: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Komisji ds. Etyki w Nauce</a:t>
            </a:r>
            <a:br>
              <a:rPr lang="pl-PL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 latach 2019-2022</a:t>
            </a:r>
            <a:endParaRPr lang="pl-PL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3638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14738" y="620688"/>
            <a:ext cx="8712967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Stanowisko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Komisji ds. Etyki w Nauce</a:t>
            </a:r>
          </a:p>
          <a:p>
            <a:pPr algn="ctr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21 stycznia 2022 r.</a:t>
            </a:r>
          </a:p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przedstawiania nieopublikowanych wyników badań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pl-PL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Przedstawianie wyników badań powinno podlegać ogólnie przyjętym normom merytorycznym i etycznym, jakie obowiązują w działalności naukowej – i o których jest mowa m.in. w </a:t>
            </a:r>
            <a:r>
              <a:rPr lang="pl-PL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Kodeksie Etyki Pracownika Naukowego. </a:t>
            </a:r>
            <a:endParaRPr lang="pl-PL" sz="24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Badaczy </a:t>
            </a:r>
            <a:r>
              <a:rPr lang="pl-PL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obowiązuje krytycyzm wobec uzyskanych wyników, skrupulatność, troska o szczegóły i pieczołowitość w przedstawianiu wyników badań.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3961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476672"/>
            <a:ext cx="878497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Stanowisko</a:t>
            </a:r>
          </a:p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Komisji do Spraw Etyki w Nauce</a:t>
            </a:r>
          </a:p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3 listopada 2021 r.</a:t>
            </a:r>
          </a:p>
          <a:p>
            <a:pPr algn="ctr"/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analizy dorobku naukowego pod względem zgodności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zasadami etyki w nauce w postępowaniu awansowym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Obecne brzmienie ustawy,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zbyt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wąsko ujmuje naruszenie zasad etyki w nauce uwzględniając jedynie naruszenie praw autorskich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Lista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tych naruszeń jest jednak znacznie szersza i obejmuje także fałszowanie danych, nierzetelne recenzowanie, konflikty interesów itd. (wymienione m.in. w Kodeksie Etyki Pracownika Naukowego, opracowanym przez </a:t>
            </a:r>
            <a:r>
              <a:rPr lang="pl-P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KEwN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związku z tym brzmienie w/w punktu ustawy powinno być zmienione na: „gdy </a:t>
            </a:r>
            <a:r>
              <a:rPr lang="pl-PL" sz="2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KEwN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uzna, że doszło do naruszenia zasad etyki w nauce”.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38898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179512" y="56138"/>
            <a:ext cx="8856984" cy="68018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Stanowisko</a:t>
            </a:r>
          </a:p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Komisji do Spraw Etyki w Nauce</a:t>
            </a:r>
          </a:p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18 lutego 2021 r.</a:t>
            </a:r>
          </a:p>
          <a:p>
            <a:pPr algn="ctr"/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wykazu i punktacji czasopism naukowych i recenzowanych materiałów </a:t>
            </a:r>
            <a:b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konferencji międzynarodowych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Komisja do Spraw Etyki w Nauce przy Polskiej Akademii Nauk wyraża zdecydowaną dezaprobatę i sprzeciw wobec trybu przeprowadzenia przez Ministra uaktualnienia dotychczasowego wykazu oraz dokonanych arbitralnie nowych punktacji.</a:t>
            </a:r>
          </a:p>
          <a:p>
            <a:pPr algn="just"/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Tryb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uaktualnienia wykazu jest niezgodny z aktualnymi przepisami ustawowymi dotyczącymi zasad sporządzania takiego wykazu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przepisami rozporządzenia Ministra Nauki i Szkolnictwa </a:t>
            </a:r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oświadczenia Komisji Ewaluacji Nauki wynika, ze 237 czasopismom przypisano podwyższoną punktację a 73 czasopisma nie były przez KEN oceniane czy rekomendowane.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0843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e tekstowe 1"/>
          <p:cNvSpPr txBox="1"/>
          <p:nvPr/>
        </p:nvSpPr>
        <p:spPr>
          <a:xfrm>
            <a:off x="251520" y="188640"/>
            <a:ext cx="864096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Stanowisko</a:t>
            </a:r>
          </a:p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Komisji do Spraw Etyki w Nauce</a:t>
            </a:r>
          </a:p>
          <a:p>
            <a:pPr algn="ctr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 dnia 19 października 2020 r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/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 sprawie poprawek Polskiego Towarzystwa Etycznego dotyczących </a:t>
            </a: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projektu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dnia 28 lipca 2020 r. ustawy o zmianie ustawy o ochronie zwierząt wykorzystywanych do celów naukowych lub edukacyjnych</a:t>
            </a:r>
            <a:endParaRPr lang="pl-PL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algn="just"/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Komisja do Spraw Etyki w Nauce popiera stanowisko Polskiego Towarzystwa Etycznego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zastrzeżeniem dotyczącym pkt. 4 (w którym postuluje się możliwość ujawnienia przebiegu posiedzeń komisji). Przebieg posiedzeń komisji bioetycznych ma charakter konfidencjonalny, co nie stoi na przeszkodzie  publikowaniu informacji o podjętych decyzjach. </a:t>
            </a:r>
          </a:p>
          <a:p>
            <a:pPr algn="just"/>
            <a:endParaRPr lang="pl-PL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Popierając 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zatem starania o doskonalenie nadzoru nad badaniami naukowymi z udziałem zwierząt Komisja zwraca uwagę na celowość podjęcia podobnych działań w odniesieniu do badań </a:t>
            </a:r>
            <a:r>
              <a:rPr lang="pl-PL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 </a:t>
            </a:r>
            <a:r>
              <a:rPr lang="pl-PL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udziałem człowieka.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48470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pitał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Kapitał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Kapitał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249</TotalTime>
  <Words>1418</Words>
  <Application>Microsoft Office PowerPoint</Application>
  <PresentationFormat>Pokaz na ekranie (4:3)</PresentationFormat>
  <Paragraphs>108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0" baseType="lpstr">
      <vt:lpstr>Courier New</vt:lpstr>
      <vt:lpstr>Franklin Gothic Book</vt:lpstr>
      <vt:lpstr>Perpetua</vt:lpstr>
      <vt:lpstr>Times New Roman</vt:lpstr>
      <vt:lpstr>Wingdings 2</vt:lpstr>
      <vt:lpstr>Kapitał</vt:lpstr>
      <vt:lpstr>Prezentacja programu PowerPoint</vt:lpstr>
      <vt:lpstr> Komisja do Spraw Etyki w Nauce  - kadencja 2019-2022</vt:lpstr>
      <vt:lpstr>Prezentacja programu PowerPoint</vt:lpstr>
      <vt:lpstr>Zgromadzenie Ogólne Polskiej Akademii Nauk, na 141. sesji w dniu 25 czerwca 2020 r., uchwaliło  Kodeks Etyki Pracownika Naukowego (Wydanie III).</vt:lpstr>
      <vt:lpstr>Wybrane stanowiska Komisji ds. Etyki w Nauce w latach 2019-2022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Wystąpienia /wykłady członków Komisji ds. Etyki w Nauce</vt:lpstr>
      <vt:lpstr>Prezentacja programu PowerPoint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Edyta Pasternak</dc:creator>
  <cp:lastModifiedBy>Andrzej Górski</cp:lastModifiedBy>
  <cp:revision>40</cp:revision>
  <dcterms:created xsi:type="dcterms:W3CDTF">2022-11-02T08:59:29Z</dcterms:created>
  <dcterms:modified xsi:type="dcterms:W3CDTF">2022-11-09T08:34:20Z</dcterms:modified>
</cp:coreProperties>
</file>